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zh-TW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52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526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4B4BA8-32A4-426C-AAA1-FB5D2DA9171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85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82EE9-6939-4F9C-A22F-8AF41E7ECEB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73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8F470-2DCE-4F7D-960F-A71B085FDB5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43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EF7A9-384A-4533-BC98-95AC6133E1F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1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13A82-8253-4748-A6B3-C740C56D700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6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C79FC-125A-4AC6-9D44-945CE07975C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65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94498-39EC-4D2A-A2A5-4A085701656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76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C46F1-8519-43D7-81BC-3F837EEF1A7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93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169FD-8BA9-4405-B3A7-50E0A8426F5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6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3C7EA-4844-4E7F-AA9F-361EAFA29B4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27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EC54D-9BD4-4B51-B3B4-7188DAF294D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26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5158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158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TW" altLang="zh-TW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5158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zh-TW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515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515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515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FEAA8-70FF-4BF9-BF58-672FFA93B4DA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8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ca.gov.tw/ct.asp?xItem=4953&amp;ctNode=274&amp;mp=1" TargetMode="External"/><Relationship Id="rId2" Type="http://schemas.openxmlformats.org/officeDocument/2006/relationships/hyperlink" Target="http://www.boca.gov.tw/lp.asp?ctNode=269&amp;CtUnit=43&amp;BaseDSD=7&amp;mp=1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9pPr>
          </a:lstStyle>
          <a:p>
            <a:pPr eaLnBrk="1" hangingPunct="1"/>
            <a:fld id="{0E793FBF-0FFB-4197-8A45-E8E1938CCCB6}" type="slidenum">
              <a:rPr kumimoji="0" lang="en-US" altLang="zh-TW">
                <a:solidFill>
                  <a:srgbClr val="000000"/>
                </a:solidFill>
              </a:rPr>
              <a:pPr eaLnBrk="1" hangingPunct="1"/>
              <a:t>1</a:t>
            </a:fld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latin typeface="新細明體" charset="-120"/>
              </a:rPr>
              <a:t>1-1-2</a:t>
            </a:r>
            <a:r>
              <a:rPr lang="zh-TW" altLang="en-US" b="1" smtClean="0">
                <a:latin typeface="新細明體" charset="-120"/>
              </a:rPr>
              <a:t>持外國護照且</a:t>
            </a:r>
            <a:r>
              <a:rPr lang="zh-TW" altLang="en-US" b="1" smtClean="0">
                <a:solidFill>
                  <a:schemeClr val="hlink"/>
                </a:solidFill>
                <a:latin typeface="新細明體" charset="-120"/>
              </a:rPr>
              <a:t>無居留簽證</a:t>
            </a:r>
            <a:r>
              <a:rPr lang="zh-TW" altLang="en-US" b="1" smtClean="0">
                <a:latin typeface="新細明體" charset="-120"/>
              </a:rPr>
              <a:t>者</a:t>
            </a:r>
            <a:br>
              <a:rPr lang="zh-TW" altLang="en-US" b="1" smtClean="0">
                <a:latin typeface="新細明體" charset="-120"/>
              </a:rPr>
            </a:br>
            <a:r>
              <a:rPr lang="zh-TW" altLang="en-US" b="1" smtClean="0">
                <a:latin typeface="新細明體" charset="-120"/>
              </a:rPr>
              <a:t>        需</a:t>
            </a:r>
            <a:r>
              <a:rPr lang="zh-TW" altLang="en-US" b="1" smtClean="0">
                <a:solidFill>
                  <a:schemeClr val="hlink"/>
                </a:solidFill>
                <a:latin typeface="新細明體" charset="-120"/>
              </a:rPr>
              <a:t>先辦理居留簽證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00200"/>
            <a:ext cx="6745288" cy="4632325"/>
          </a:xfrm>
        </p:spPr>
        <p:txBody>
          <a:bodyPr/>
          <a:lstStyle/>
          <a:p>
            <a:pPr marL="552450" indent="-552450" eaLnBrk="1" hangingPunct="1"/>
            <a:r>
              <a:rPr lang="zh-TW" altLang="en-US" sz="2600" b="1" smtClean="0">
                <a:latin typeface="新細明體" charset="-120"/>
              </a:rPr>
              <a:t>先辦理居留簽證：</a:t>
            </a:r>
            <a:r>
              <a:rPr lang="zh-TW" altLang="en-US" sz="2600" smtClean="0">
                <a:latin typeface="新細明體" charset="-120"/>
              </a:rPr>
              <a:t>依「外國人停留居留及永久居留辦法」第</a:t>
            </a:r>
            <a:r>
              <a:rPr lang="en-US" altLang="zh-TW" sz="2600" smtClean="0">
                <a:latin typeface="新細明體" charset="-120"/>
              </a:rPr>
              <a:t>11</a:t>
            </a:r>
            <a:r>
              <a:rPr lang="zh-TW" altLang="en-US" sz="2600" smtClean="0">
                <a:latin typeface="新細明體" charset="-120"/>
              </a:rPr>
              <a:t>條等</a:t>
            </a:r>
          </a:p>
          <a:p>
            <a:pPr marL="552450" indent="-552450" eaLnBrk="1" hangingPunct="1"/>
            <a:r>
              <a:rPr lang="zh-TW" altLang="en-US" sz="2600" b="1" smtClean="0">
                <a:latin typeface="新細明體" charset="-120"/>
              </a:rPr>
              <a:t>申辦地點</a:t>
            </a:r>
            <a:r>
              <a:rPr lang="zh-TW" altLang="en-US" sz="2600" smtClean="0">
                <a:latin typeface="新細明體" charset="-120"/>
              </a:rPr>
              <a:t>：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依「外國護照簽證條例」第 </a:t>
            </a:r>
            <a:r>
              <a:rPr lang="en-US" altLang="zh-TW" sz="2600" smtClean="0">
                <a:latin typeface="新細明體" charset="-120"/>
              </a:rPr>
              <a:t>5</a:t>
            </a:r>
            <a:r>
              <a:rPr lang="zh-TW" altLang="en-US" sz="2600" smtClean="0">
                <a:latin typeface="新細明體" charset="-120"/>
              </a:rPr>
              <a:t>條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向外交部領事事務局洽辦</a:t>
            </a:r>
          </a:p>
          <a:p>
            <a:pPr marL="552450" indent="-552450" eaLnBrk="1" hangingPunct="1"/>
            <a:r>
              <a:rPr lang="zh-TW" altLang="en-US" sz="2600" b="1" smtClean="0">
                <a:latin typeface="新細明體" charset="-120"/>
              </a:rPr>
              <a:t>申辦期限</a:t>
            </a:r>
            <a:r>
              <a:rPr lang="zh-TW" altLang="en-US" sz="2600" smtClean="0">
                <a:latin typeface="新細明體" charset="-120"/>
              </a:rPr>
              <a:t>：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外國人停留居留及永久居留辦法 第</a:t>
            </a:r>
            <a:r>
              <a:rPr lang="en-US" altLang="zh-TW" sz="2600" smtClean="0">
                <a:latin typeface="新細明體" charset="-120"/>
              </a:rPr>
              <a:t>3</a:t>
            </a:r>
            <a:r>
              <a:rPr lang="zh-TW" altLang="en-US" sz="2600" smtClean="0">
                <a:latin typeface="新細明體" charset="-120"/>
              </a:rPr>
              <a:t>條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無居留簽證者，應有停留簽證；原則上應於停留期限屆滿前申辦居留簽證，但若無法於期限屆滿前辦理者，應先辦理停留延長，以避免逾期受罰</a:t>
            </a:r>
            <a:r>
              <a:rPr lang="zh-TW" altLang="en-US" sz="2600" smtClean="0">
                <a:latin typeface="細明體" pitchFamily="49" charset="-120"/>
                <a:ea typeface="細明體" pitchFamily="49" charset="-120"/>
              </a:rPr>
              <a:t>。</a:t>
            </a:r>
            <a:endParaRPr lang="zh-TW" altLang="en-US" sz="2600" smtClean="0">
              <a:latin typeface="新細明體" charset="-120"/>
            </a:endParaRPr>
          </a:p>
          <a:p>
            <a:pPr marL="552450" indent="-552450" eaLnBrk="1" hangingPunct="1">
              <a:buFont typeface="Wingdings" pitchFamily="2" charset="2"/>
              <a:buNone/>
            </a:pPr>
            <a:endParaRPr lang="en-US" altLang="zh-TW" sz="1600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507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9pPr>
          </a:lstStyle>
          <a:p>
            <a:pPr eaLnBrk="1" hangingPunct="1"/>
            <a:fld id="{4E770C38-DC6B-4016-AD42-1F481CAAD76D}" type="slidenum">
              <a:rPr kumimoji="0" lang="en-US" altLang="zh-TW">
                <a:solidFill>
                  <a:srgbClr val="000000"/>
                </a:solidFill>
              </a:rPr>
              <a:pPr eaLnBrk="1" hangingPunct="1"/>
              <a:t>2</a:t>
            </a:fld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b="1" smtClean="0">
              <a:solidFill>
                <a:schemeClr val="hlink"/>
              </a:solidFill>
              <a:latin typeface="新細明體" charset="-12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1600200"/>
            <a:ext cx="7086600" cy="5029200"/>
          </a:xfrm>
        </p:spPr>
        <p:txBody>
          <a:bodyPr/>
          <a:lstStyle/>
          <a:p>
            <a:pPr marL="552450" indent="-552450" eaLnBrk="1" hangingPunct="1"/>
            <a:r>
              <a:rPr lang="zh-TW" altLang="en-US" sz="2600" b="1" smtClean="0">
                <a:latin typeface="新細明體" charset="-120"/>
              </a:rPr>
              <a:t>檢具資料</a:t>
            </a:r>
            <a:r>
              <a:rPr lang="zh-TW" altLang="en-US" sz="2600" smtClean="0">
                <a:latin typeface="新細明體" charset="-120"/>
              </a:rPr>
              <a:t>：依「外國護照簽證條例施行細則」第</a:t>
            </a:r>
            <a:r>
              <a:rPr lang="en-US" altLang="zh-TW" sz="2600" smtClean="0">
                <a:latin typeface="新細明體" charset="-120"/>
              </a:rPr>
              <a:t>13</a:t>
            </a:r>
            <a:r>
              <a:rPr lang="zh-TW" altLang="en-US" sz="2600" smtClean="0">
                <a:latin typeface="新細明體" charset="-120"/>
              </a:rPr>
              <a:t>條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居留簽證申請書</a:t>
            </a:r>
            <a:r>
              <a:rPr lang="zh-TW" altLang="en-US" sz="2000" smtClean="0">
                <a:latin typeface="新細明體" charset="-120"/>
              </a:rPr>
              <a:t>（簽名處</a:t>
            </a:r>
            <a:r>
              <a:rPr lang="zh-TW" altLang="en-US" sz="2000" u="sng" smtClean="0">
                <a:latin typeface="新細明體" charset="-120"/>
              </a:rPr>
              <a:t>要與護照同</a:t>
            </a:r>
            <a:r>
              <a:rPr lang="zh-TW" altLang="en-US" sz="2000" smtClean="0">
                <a:latin typeface="新細明體" charset="-120"/>
              </a:rPr>
              <a:t>）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學生證或在學證明書</a:t>
            </a:r>
            <a:r>
              <a:rPr lang="zh-TW" altLang="en-US" sz="2000" smtClean="0">
                <a:latin typeface="新細明體" charset="-120"/>
              </a:rPr>
              <a:t>（中英文，</a:t>
            </a:r>
            <a:r>
              <a:rPr lang="zh-TW" altLang="en-US" sz="2000" u="sng" smtClean="0">
                <a:latin typeface="新細明體" charset="-120"/>
              </a:rPr>
              <a:t>姓名需與護照同</a:t>
            </a:r>
            <a:r>
              <a:rPr lang="zh-TW" altLang="en-US" sz="2000" smtClean="0">
                <a:latin typeface="新細明體" charset="-120"/>
              </a:rPr>
              <a:t>）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護照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護照影本</a:t>
            </a:r>
            <a:r>
              <a:rPr lang="zh-TW" altLang="en-US" sz="2000" smtClean="0">
                <a:latin typeface="新細明體" charset="-120"/>
              </a:rPr>
              <a:t>（個人基本頁，及台灣簽證頁）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健康檢查合格書</a:t>
            </a:r>
            <a:r>
              <a:rPr lang="zh-TW" altLang="en-US" sz="2000" smtClean="0">
                <a:latin typeface="新細明體" charset="-120"/>
              </a:rPr>
              <a:t>（乙式體檢表，體檢費用約</a:t>
            </a:r>
            <a:r>
              <a:rPr lang="en-US" altLang="zh-TW" sz="2000" smtClean="0">
                <a:latin typeface="新細明體" charset="-120"/>
              </a:rPr>
              <a:t>1500</a:t>
            </a:r>
            <a:r>
              <a:rPr lang="zh-TW" altLang="en-US" sz="2000" smtClean="0">
                <a:latin typeface="新細明體" charset="-120"/>
              </a:rPr>
              <a:t>元）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相片２張</a:t>
            </a:r>
          </a:p>
          <a:p>
            <a:pPr marL="552450" indent="-552450" eaLnBrk="1" hangingPunct="1">
              <a:buFont typeface="Wingdings" pitchFamily="2" charset="2"/>
              <a:buNone/>
            </a:pPr>
            <a:endParaRPr lang="en-US" altLang="zh-TW" sz="1600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73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9pPr>
          </a:lstStyle>
          <a:p>
            <a:pPr eaLnBrk="1" hangingPunct="1"/>
            <a:fld id="{4AF2B638-E5E5-4E1C-B7A0-8DA196F82AC4}" type="slidenum">
              <a:rPr kumimoji="0" lang="en-US" altLang="zh-TW">
                <a:solidFill>
                  <a:srgbClr val="000000"/>
                </a:solidFill>
              </a:rPr>
              <a:pPr eaLnBrk="1" hangingPunct="1"/>
              <a:t>3</a:t>
            </a:fld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b="1" smtClean="0">
              <a:solidFill>
                <a:schemeClr val="hlink"/>
              </a:solidFill>
              <a:latin typeface="新細明體" charset="-12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1844675"/>
            <a:ext cx="6745287" cy="4632325"/>
          </a:xfrm>
        </p:spPr>
        <p:txBody>
          <a:bodyPr/>
          <a:lstStyle/>
          <a:p>
            <a:pPr marL="552450" indent="-552450" eaLnBrk="1" hangingPunct="1">
              <a:buFont typeface="Wingdings" pitchFamily="2" charset="2"/>
              <a:buNone/>
            </a:pPr>
            <a:r>
              <a:rPr lang="zh-TW" altLang="en-US" sz="2600" b="1" smtClean="0">
                <a:latin typeface="新細明體" charset="-120"/>
              </a:rPr>
              <a:t>所需費用：</a:t>
            </a:r>
            <a:r>
              <a:rPr lang="zh-TW" altLang="en-US" sz="2600" smtClean="0">
                <a:latin typeface="新細明體" charset="-120"/>
              </a:rPr>
              <a:t>依「外國護照簽證規費收費基準」第</a:t>
            </a:r>
            <a:r>
              <a:rPr lang="en-US" altLang="zh-TW" sz="2600" smtClean="0">
                <a:latin typeface="新細明體" charset="-120"/>
              </a:rPr>
              <a:t>3</a:t>
            </a:r>
            <a:r>
              <a:rPr lang="zh-TW" altLang="en-US" sz="2600" smtClean="0">
                <a:latin typeface="新細明體" charset="-120"/>
              </a:rPr>
              <a:t>條</a:t>
            </a:r>
          </a:p>
          <a:p>
            <a:pPr marL="552450" indent="-552450" eaLnBrk="1" hangingPunct="1">
              <a:buFont typeface="Wingdings" pitchFamily="2" charset="2"/>
              <a:buNone/>
            </a:pPr>
            <a:endParaRPr lang="zh-TW" altLang="en-US" sz="2800" b="1" smtClean="0"/>
          </a:p>
          <a:p>
            <a:pPr marL="552450" indent="-552450" eaLnBrk="1" hangingPunct="1">
              <a:buFont typeface="Wingdings" pitchFamily="2" charset="2"/>
              <a:buNone/>
            </a:pPr>
            <a:r>
              <a:rPr lang="zh-TW" altLang="en-US" sz="2800" b="1" smtClean="0"/>
              <a:t>外國人申請中華民國簽證相關手續及說明</a:t>
            </a:r>
            <a:r>
              <a:rPr lang="en-US" altLang="zh-TW" sz="1200" b="1" smtClean="0">
                <a:hlinkClick r:id="rId2"/>
              </a:rPr>
              <a:t>http://www.boca.gov.tw/lp.asp?ctNode=269&amp;CtUnit=43&amp;BaseDSD=7&amp;mp=1</a:t>
            </a:r>
            <a:endParaRPr lang="en-US" altLang="zh-TW" sz="1200" b="1" smtClean="0"/>
          </a:p>
          <a:p>
            <a:pPr marL="552450" indent="-552450" eaLnBrk="1" hangingPunct="1">
              <a:buFont typeface="Wingdings" pitchFamily="2" charset="2"/>
              <a:buNone/>
            </a:pPr>
            <a:endParaRPr lang="en-US" altLang="zh-TW" sz="2400" b="1" smtClean="0"/>
          </a:p>
          <a:p>
            <a:pPr marL="552450" indent="-552450" eaLnBrk="1" hangingPunct="1">
              <a:buFont typeface="Wingdings" pitchFamily="2" charset="2"/>
              <a:buNone/>
            </a:pPr>
            <a:r>
              <a:rPr lang="zh-TW" altLang="en-US" sz="2400" b="1" smtClean="0"/>
              <a:t>居留簽證（擬在中華民國境內作</a:t>
            </a:r>
            <a:r>
              <a:rPr lang="en-US" altLang="zh-TW" sz="2400" b="1" smtClean="0"/>
              <a:t>180</a:t>
            </a:r>
            <a:r>
              <a:rPr lang="zh-TW" altLang="en-US" sz="2400" b="1" smtClean="0"/>
              <a:t>天以上居留之外籍人士）</a:t>
            </a:r>
            <a:r>
              <a:rPr lang="en-US" altLang="zh-TW" sz="1200" b="1" smtClean="0">
                <a:hlinkClick r:id="rId3"/>
              </a:rPr>
              <a:t>http://www.boca.gov.tw/ct.asp?xItem=4953&amp;ctNode=274&amp;mp=1</a:t>
            </a:r>
            <a:endParaRPr lang="en-US" altLang="zh-TW" sz="1200" b="1" smtClean="0">
              <a:hlinkClick r:id="rId2"/>
            </a:endParaRPr>
          </a:p>
          <a:p>
            <a:pPr marL="552450" indent="-552450" eaLnBrk="1" hangingPunct="1">
              <a:buFont typeface="Wingdings" pitchFamily="2" charset="2"/>
              <a:buNone/>
            </a:pPr>
            <a:endParaRPr lang="en-US" altLang="zh-TW" sz="2400" b="1" smtClean="0"/>
          </a:p>
          <a:p>
            <a:pPr marL="552450" indent="-552450" eaLnBrk="1" hangingPunct="1">
              <a:buFont typeface="Wingdings" pitchFamily="2" charset="2"/>
              <a:buNone/>
            </a:pPr>
            <a:endParaRPr lang="zh-TW" altLang="en-US" sz="1200" b="1" smtClean="0">
              <a:hlinkClick r:id="rId2"/>
            </a:endParaRPr>
          </a:p>
          <a:p>
            <a:pPr marL="552450" indent="-552450" eaLnBrk="1" hangingPunct="1">
              <a:buFontTx/>
              <a:buChar char="o"/>
            </a:pPr>
            <a:endParaRPr lang="en-US" altLang="zh-TW" sz="2600" smtClean="0">
              <a:latin typeface="新細明體" charset="-120"/>
            </a:endParaRPr>
          </a:p>
          <a:p>
            <a:pPr marL="552450" indent="-552450" eaLnBrk="1" hangingPunct="1">
              <a:buFont typeface="Wingdings" pitchFamily="2" charset="2"/>
              <a:buNone/>
            </a:pPr>
            <a:endParaRPr lang="en-US" altLang="zh-TW" sz="1600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851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9pPr>
          </a:lstStyle>
          <a:p>
            <a:pPr eaLnBrk="1" hangingPunct="1"/>
            <a:fld id="{B99140B7-355B-40A4-ADD0-14AA5FE9327E}" type="slidenum">
              <a:rPr kumimoji="0" lang="en-US" altLang="zh-TW">
                <a:solidFill>
                  <a:srgbClr val="000000"/>
                </a:solidFill>
              </a:rPr>
              <a:pPr eaLnBrk="1" hangingPunct="1"/>
              <a:t>4</a:t>
            </a:fld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300" b="1" smtClean="0">
                <a:latin typeface="新細明體" charset="-120"/>
              </a:rPr>
              <a:t>完成上述居留簽證後</a:t>
            </a:r>
            <a:br>
              <a:rPr lang="zh-TW" altLang="en-US" sz="3300" b="1" smtClean="0">
                <a:latin typeface="新細明體" charset="-120"/>
              </a:rPr>
            </a:br>
            <a:endParaRPr lang="zh-TW" altLang="en-US" sz="3300" b="1" smtClean="0">
              <a:latin typeface="新細明體" charset="-12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1844675"/>
            <a:ext cx="6745287" cy="4632325"/>
          </a:xfrm>
        </p:spPr>
        <p:txBody>
          <a:bodyPr/>
          <a:lstStyle/>
          <a:p>
            <a:pPr marL="552450" indent="-552450" eaLnBrk="1" hangingPunct="1"/>
            <a:r>
              <a:rPr lang="zh-TW" altLang="en-US" sz="2600" b="1" smtClean="0">
                <a:latin typeface="新細明體" charset="-120"/>
              </a:rPr>
              <a:t>完成上述居留簽證後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需於十五日內</a:t>
            </a:r>
            <a:r>
              <a:rPr lang="zh-TW" altLang="en-US" sz="2600" smtClean="0">
                <a:solidFill>
                  <a:schemeClr val="hlink"/>
                </a:solidFill>
                <a:latin typeface="新細明體" charset="-120"/>
              </a:rPr>
              <a:t>申辦居留證</a:t>
            </a:r>
            <a:r>
              <a:rPr lang="zh-TW" altLang="en-US" sz="2600" smtClean="0">
                <a:latin typeface="新細明體" charset="-120"/>
              </a:rPr>
              <a:t>。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依「入出國及移民法」第 </a:t>
            </a:r>
            <a:r>
              <a:rPr lang="en-US" altLang="zh-TW" sz="2600" smtClean="0">
                <a:latin typeface="新細明體" charset="-120"/>
              </a:rPr>
              <a:t>24</a:t>
            </a:r>
            <a:r>
              <a:rPr lang="zh-TW" altLang="en-US" sz="2600" smtClean="0">
                <a:latin typeface="新細明體" charset="-120"/>
              </a:rPr>
              <a:t>條</a:t>
            </a:r>
          </a:p>
          <a:p>
            <a:pPr marL="552450" indent="-552450" eaLnBrk="1" hangingPunct="1">
              <a:buFont typeface="Wingdings" pitchFamily="2" charset="2"/>
              <a:buAutoNum type="arabicPeriod"/>
            </a:pPr>
            <a:r>
              <a:rPr lang="zh-TW" altLang="en-US" sz="2600" smtClean="0">
                <a:latin typeface="新細明體" charset="-120"/>
              </a:rPr>
              <a:t>程序如</a:t>
            </a:r>
            <a:r>
              <a:rPr lang="en-US" altLang="zh-TW" sz="2600" smtClean="0">
                <a:latin typeface="新細明體" charset="-120"/>
              </a:rPr>
              <a:t>1-1-1</a:t>
            </a:r>
            <a:endParaRPr lang="en-US" altLang="zh-TW" sz="2600" b="1" smtClean="0">
              <a:latin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72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如螢幕大小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Eclipse</vt:lpstr>
      <vt:lpstr>1-1-2持外國護照且無居留簽證者         需先辦理居留簽證</vt:lpstr>
      <vt:lpstr>PowerPoint 簡報</vt:lpstr>
      <vt:lpstr>PowerPoint 簡報</vt:lpstr>
      <vt:lpstr>完成上述居留簽證後 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1-1-2持外國護照且無居留簽證者         需先辦理居留簽證</dc:title>
  <dc:creator>user</dc:creator>
  <cp:lastModifiedBy>user</cp:lastModifiedBy>
  <cp:revision>1</cp:revision>
  <dcterms:created xsi:type="dcterms:W3CDTF">2015-08-18T02:12:51Z</dcterms:created>
  <dcterms:modified xsi:type="dcterms:W3CDTF">2015-08-18T02:12:58Z</dcterms:modified>
</cp:coreProperties>
</file>