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52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52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A884-F087-4439-8103-D0F84A45B7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4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C9DDD-53B6-465E-B7BA-9DA290AA855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F2D69-47F1-4474-BF3D-29C9555CFA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5A43A-817C-44DD-B2D7-CEF5A214F79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5152-B61E-458C-9C96-1160B072B11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3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51BD-C695-4D0D-A5DE-8BC68993FD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0E58-3E69-46ED-8718-5DFBCAA1A08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5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30C3E-A9B1-4404-85BF-08755519C2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3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DA496-FC1A-4510-A2CD-B06F6A66948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6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397E-82E7-41EA-99C3-8D91047DFFC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7B7B0-B64D-4D51-89AA-9293F4232E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1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515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5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15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515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51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51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8CA11D-4712-41F9-A739-83334DCDA1E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7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.nuk.edu.tw:88/download/04abroad/&#30456;&#29255;&#35215;&#26684;&#35498;&#26126;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fld id="{398AD53E-9C91-463A-B2E4-3A547858A800}" type="slidenum">
              <a:rPr kumimoji="0" lang="en-US" altLang="zh-TW" smtClean="0">
                <a:solidFill>
                  <a:srgbClr val="000000"/>
                </a:solidFill>
              </a:rPr>
              <a:pPr eaLnBrk="1" hangingPunct="1"/>
              <a:t>1</a:t>
            </a:fld>
            <a:endParaRPr kumimoji="0" lang="en-US" altLang="zh-TW" smtClean="0">
              <a:solidFill>
                <a:srgbClr val="00000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新細明體" charset="-120"/>
              </a:rPr>
              <a:t>1-1-1 </a:t>
            </a:r>
            <a:r>
              <a:rPr lang="zh-TW" altLang="en-US" b="1" smtClean="0">
                <a:latin typeface="新細明體" charset="-120"/>
              </a:rPr>
              <a:t>持外國護照且</a:t>
            </a:r>
            <a:r>
              <a:rPr lang="zh-TW" altLang="en-US" b="1" smtClean="0">
                <a:solidFill>
                  <a:schemeClr val="hlink"/>
                </a:solidFill>
                <a:latin typeface="新細明體" charset="-120"/>
              </a:rPr>
              <a:t>有居留簽證</a:t>
            </a:r>
            <a:r>
              <a:rPr lang="zh-TW" altLang="en-US" b="1" smtClean="0">
                <a:latin typeface="新細明體" charset="-120"/>
              </a:rPr>
              <a:t>者</a:t>
            </a:r>
            <a:br>
              <a:rPr lang="zh-TW" altLang="en-US" b="1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         直接申辦</a:t>
            </a:r>
            <a:r>
              <a:rPr lang="zh-TW" altLang="en-US" b="1" smtClean="0">
                <a:solidFill>
                  <a:schemeClr val="hlink"/>
                </a:solidFill>
                <a:latin typeface="新細明體" charset="-120"/>
              </a:rPr>
              <a:t>外僑居留證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49475" y="2049463"/>
            <a:ext cx="5686425" cy="3797300"/>
          </a:xfrm>
        </p:spPr>
        <p:txBody>
          <a:bodyPr/>
          <a:lstStyle/>
          <a:p>
            <a:pPr marL="552450" indent="-552450" eaLnBrk="1" hangingPunct="1"/>
            <a:r>
              <a:rPr lang="zh-TW" altLang="en-US" sz="2800" b="1" smtClean="0">
                <a:latin typeface="新細明體" charset="-120"/>
              </a:rPr>
              <a:t>申辦地點</a:t>
            </a:r>
            <a:r>
              <a:rPr lang="zh-TW" altLang="en-US" sz="2800" smtClean="0">
                <a:latin typeface="新細明體" charset="-120"/>
              </a:rPr>
              <a:t>：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800" smtClean="0">
                <a:latin typeface="新細明體" charset="-120"/>
              </a:rPr>
              <a:t>依「入出國及移民法」第</a:t>
            </a:r>
            <a:r>
              <a:rPr lang="en-US" altLang="zh-TW" sz="2800" smtClean="0">
                <a:latin typeface="新細明體" charset="-120"/>
              </a:rPr>
              <a:t>2</a:t>
            </a:r>
            <a:r>
              <a:rPr lang="zh-TW" altLang="en-US" sz="28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800" smtClean="0">
                <a:latin typeface="新細明體" charset="-120"/>
              </a:rPr>
              <a:t>於入出國及移民署辦理</a:t>
            </a:r>
          </a:p>
          <a:p>
            <a:pPr marL="552450" indent="-552450" eaLnBrk="1" hangingPunct="1"/>
            <a:r>
              <a:rPr lang="zh-TW" altLang="en-US" sz="2800" b="1" smtClean="0">
                <a:latin typeface="新細明體" charset="-120"/>
              </a:rPr>
              <a:t>申辦期限</a:t>
            </a:r>
            <a:r>
              <a:rPr lang="zh-TW" altLang="en-US" sz="2800" smtClean="0">
                <a:latin typeface="新細明體" charset="-120"/>
              </a:rPr>
              <a:t>：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800" smtClean="0">
                <a:latin typeface="新細明體" charset="-120"/>
              </a:rPr>
              <a:t>依「入出國及移民法」第</a:t>
            </a:r>
            <a:r>
              <a:rPr lang="en-US" altLang="zh-TW" sz="2800" smtClean="0">
                <a:latin typeface="新細明體" charset="-120"/>
              </a:rPr>
              <a:t>22</a:t>
            </a:r>
            <a:r>
              <a:rPr lang="zh-TW" altLang="en-US" sz="28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800" smtClean="0">
                <a:latin typeface="新細明體" charset="-120"/>
              </a:rPr>
              <a:t>需在入境後十五日內提出申請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altLang="zh-TW" sz="1600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1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fld id="{5C1E1CC7-F42B-40BD-A51B-CB1FEB723BCB}" type="slidenum">
              <a:rPr kumimoji="0" lang="en-US" altLang="zh-TW" smtClean="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zh-TW" smtClean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b="1" smtClean="0">
              <a:solidFill>
                <a:schemeClr val="hlink"/>
              </a:solidFill>
              <a:latin typeface="新細明體" charset="-12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1844675"/>
            <a:ext cx="6745287" cy="4632325"/>
          </a:xfrm>
        </p:spPr>
        <p:txBody>
          <a:bodyPr/>
          <a:lstStyle/>
          <a:p>
            <a:pPr marL="552450" indent="-552450" eaLnBrk="1" hangingPunct="1"/>
            <a:r>
              <a:rPr lang="zh-TW" altLang="en-US" sz="2600" b="1" smtClean="0">
                <a:latin typeface="新細明體" charset="-120"/>
              </a:rPr>
              <a:t>檢具資料</a:t>
            </a:r>
            <a:r>
              <a:rPr lang="zh-TW" altLang="en-US" sz="2600" smtClean="0">
                <a:latin typeface="新細明體" charset="-120"/>
              </a:rPr>
              <a:t>：依「外國人停留居留及永久居留辦法」第</a:t>
            </a:r>
            <a:r>
              <a:rPr lang="en-US" altLang="zh-TW" sz="2600" smtClean="0">
                <a:latin typeface="新細明體" charset="-120"/>
              </a:rPr>
              <a:t>5</a:t>
            </a:r>
            <a:r>
              <a:rPr lang="zh-TW" altLang="en-US" sz="2600" smtClean="0">
                <a:latin typeface="新細明體" charset="-120"/>
              </a:rPr>
              <a:t>條等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外國人居留及停留申請表 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海外聯招會分發書正本驗畢，繳影本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護照（內含居留簽證）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光面相片１張</a:t>
            </a:r>
            <a:r>
              <a:rPr lang="en-US" altLang="zh-TW" sz="2600" smtClean="0">
                <a:latin typeface="新細明體" charset="-120"/>
              </a:rPr>
              <a:t>(</a:t>
            </a:r>
            <a:r>
              <a:rPr lang="zh-TW" altLang="en-US" sz="2600" smtClean="0">
                <a:latin typeface="新細明體" charset="-120"/>
              </a:rPr>
              <a:t>連結</a:t>
            </a:r>
            <a:r>
              <a:rPr lang="zh-TW" altLang="en-US" sz="2600" u="sng" smtClean="0">
                <a:latin typeface="新細明體" charset="-120"/>
                <a:hlinkClick r:id="rId2"/>
              </a:rPr>
              <a:t>相片規格說明</a:t>
            </a:r>
            <a:r>
              <a:rPr lang="en-US" altLang="zh-TW" sz="2600" smtClean="0">
                <a:latin typeface="新細明體" charset="-120"/>
              </a:rPr>
              <a:t>)</a:t>
            </a:r>
          </a:p>
          <a:p>
            <a:pPr marL="552450" indent="-552450" eaLnBrk="1" hangingPunct="1"/>
            <a:r>
              <a:rPr lang="zh-TW" altLang="en-US" sz="2600" b="1" smtClean="0">
                <a:latin typeface="新細明體" charset="-120"/>
              </a:rPr>
              <a:t>所需費用</a:t>
            </a:r>
            <a:r>
              <a:rPr lang="zh-TW" altLang="en-US" sz="2600" smtClean="0">
                <a:latin typeface="新細明體" charset="-120"/>
              </a:rPr>
              <a:t>：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依「入出國及移民許可證件規費收費標準」第</a:t>
            </a:r>
            <a:r>
              <a:rPr lang="en-US" altLang="zh-TW" sz="2600" smtClean="0">
                <a:latin typeface="新細明體" charset="-120"/>
              </a:rPr>
              <a:t>3</a:t>
            </a:r>
            <a:r>
              <a:rPr lang="zh-TW" altLang="en-US" sz="26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僑生新台幣</a:t>
            </a:r>
            <a:r>
              <a:rPr lang="en-US" altLang="zh-TW" sz="2600" smtClean="0">
                <a:latin typeface="新細明體" charset="-120"/>
              </a:rPr>
              <a:t>500</a:t>
            </a:r>
            <a:r>
              <a:rPr lang="zh-TW" altLang="en-US" sz="2600" smtClean="0">
                <a:latin typeface="新細明體" charset="-120"/>
              </a:rPr>
              <a:t>元；外籍生新台幣</a:t>
            </a:r>
            <a:r>
              <a:rPr lang="en-US" altLang="zh-TW" sz="2600" smtClean="0">
                <a:latin typeface="新細明體" charset="-120"/>
              </a:rPr>
              <a:t>1,000</a:t>
            </a:r>
            <a:r>
              <a:rPr lang="zh-TW" altLang="en-US" sz="2600" smtClean="0">
                <a:latin typeface="新細明體" charset="-120"/>
              </a:rPr>
              <a:t>元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altLang="zh-TW" sz="1600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85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如螢幕大小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Eclipse</vt:lpstr>
      <vt:lpstr>1-1-1 持外國護照且有居留簽證者          直接申辦外僑居留證</vt:lpstr>
      <vt:lpstr>PowerPoint 簡報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1-1-1 持外國護照且有居留簽證者          直接申辦外僑居留證</dc:title>
  <dc:creator>user</dc:creator>
  <cp:lastModifiedBy>user</cp:lastModifiedBy>
  <cp:revision>1</cp:revision>
  <dcterms:created xsi:type="dcterms:W3CDTF">2015-08-18T02:12:05Z</dcterms:created>
  <dcterms:modified xsi:type="dcterms:W3CDTF">2015-08-18T02:12:38Z</dcterms:modified>
</cp:coreProperties>
</file>